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59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A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25T16:27:24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0,'9'8,"1"0,1-2,-1 1,1-1,0-1,1 0,-1 0,1-1,15 3,14 6,12 5,962 359,248 291,-1028-511,-73-45,-60-45,405 275,-411-272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90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9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13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7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03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8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9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8DA7E-77E5-4FC0-81F4-7259B788853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0AE74-013F-4B67-9377-2758EC42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75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C86FF1-6CCB-4C70-A7EA-87FB37CCE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hr-HR" sz="4400" dirty="0">
                <a:solidFill>
                  <a:srgbClr val="D5AC2E"/>
                </a:solidFill>
              </a:rPr>
              <a:t>Kinoteka</a:t>
            </a:r>
            <a:br>
              <a:rPr lang="hr-HR" sz="4400" dirty="0">
                <a:solidFill>
                  <a:srgbClr val="FFFFFF"/>
                </a:solidFill>
              </a:rPr>
            </a:br>
            <a:r>
              <a:rPr lang="hr-HR" sz="2400" dirty="0">
                <a:solidFill>
                  <a:srgbClr val="FFFFFF"/>
                </a:solidFill>
              </a:rPr>
              <a:t>-web aplikacija za gledanje filmova</a:t>
            </a:r>
            <a:br>
              <a:rPr lang="hr-HR" sz="2400" dirty="0">
                <a:solidFill>
                  <a:srgbClr val="FFFFFF"/>
                </a:solidFill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9827AEE2-2FB8-44BC-B1C8-26F432EDB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hr-HR" dirty="0">
                <a:solidFill>
                  <a:srgbClr val="FFFFFF"/>
                </a:solidFill>
              </a:rPr>
              <a:t>Nediljko </a:t>
            </a:r>
            <a:r>
              <a:rPr lang="hr-HR" dirty="0" err="1">
                <a:solidFill>
                  <a:srgbClr val="FFFFFF"/>
                </a:solidFill>
              </a:rPr>
              <a:t>Ivišić</a:t>
            </a:r>
            <a:endParaRPr lang="hr-HR" dirty="0">
              <a:solidFill>
                <a:srgbClr val="FFFFFF"/>
              </a:solidFill>
            </a:endParaRPr>
          </a:p>
          <a:p>
            <a:pPr algn="l"/>
            <a:r>
              <a:rPr lang="hr-HR" dirty="0">
                <a:solidFill>
                  <a:srgbClr val="FFFFFF"/>
                </a:solidFill>
              </a:rPr>
              <a:t>Marko </a:t>
            </a:r>
            <a:r>
              <a:rPr lang="hr-HR" dirty="0" err="1">
                <a:solidFill>
                  <a:srgbClr val="FFFFFF"/>
                </a:solidFill>
              </a:rPr>
              <a:t>Vujnovič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01799584-DBA5-45E0-A429-9E5D2DF6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r="25703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6328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ECBF591-16EC-4248-9842-65512579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>
                <a:solidFill>
                  <a:srgbClr val="D5AC2E"/>
                </a:solidFill>
              </a:rPr>
              <a:t>Hickov</a:t>
            </a:r>
            <a:r>
              <a:rPr lang="hr-HR" dirty="0">
                <a:solidFill>
                  <a:srgbClr val="D5AC2E"/>
                </a:solidFill>
              </a:rPr>
              <a:t> zakon</a:t>
            </a:r>
            <a:endParaRPr lang="en-US" dirty="0">
              <a:solidFill>
                <a:srgbClr val="D5AC2E"/>
              </a:solidFill>
            </a:endParaRPr>
          </a:p>
        </p:txBody>
      </p:sp>
      <p:pic>
        <p:nvPicPr>
          <p:cNvPr id="12" name="Rezervirano mjesto sadržaja 11">
            <a:extLst>
              <a:ext uri="{FF2B5EF4-FFF2-40B4-BE49-F238E27FC236}">
                <a16:creationId xmlns:a16="http://schemas.microsoft.com/office/drawing/2014/main" id="{E52A14F8-C6C5-4FC4-9BC2-B0B2AB326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2701"/>
            <a:ext cx="10515600" cy="3957186"/>
          </a:xfrm>
        </p:spPr>
      </p:pic>
      <p:pic>
        <p:nvPicPr>
          <p:cNvPr id="4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5D9F5188-5595-45E2-A6AB-2A3FE478C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05" y="123355"/>
            <a:ext cx="29622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8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ECBF591-16EC-4248-9842-65512579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>
                <a:solidFill>
                  <a:srgbClr val="D5AC2E"/>
                </a:solidFill>
              </a:rPr>
              <a:t>Fittsov</a:t>
            </a:r>
            <a:r>
              <a:rPr lang="hr-HR" dirty="0">
                <a:solidFill>
                  <a:srgbClr val="D5AC2E"/>
                </a:solidFill>
              </a:rPr>
              <a:t> zakon</a:t>
            </a:r>
            <a:endParaRPr lang="en-US" dirty="0">
              <a:solidFill>
                <a:srgbClr val="D5AC2E"/>
              </a:solidFill>
            </a:endParaRPr>
          </a:p>
        </p:txBody>
      </p:sp>
      <p:pic>
        <p:nvPicPr>
          <p:cNvPr id="14" name="Rezervirano mjesto sadržaja 13" descr="Slika na kojoj se prikazuje tekst&#10;&#10;Opis je automatski generiran">
            <a:extLst>
              <a:ext uri="{FF2B5EF4-FFF2-40B4-BE49-F238E27FC236}">
                <a16:creationId xmlns:a16="http://schemas.microsoft.com/office/drawing/2014/main" id="{6A01D037-9BDE-477F-A89C-DE8C251700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51" y="3285032"/>
            <a:ext cx="3277961" cy="1201919"/>
          </a:xfrm>
        </p:spPr>
      </p:pic>
      <p:pic>
        <p:nvPicPr>
          <p:cNvPr id="4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5D9F5188-5595-45E2-A6AB-2A3FE478C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05" y="123355"/>
            <a:ext cx="2962275" cy="1019175"/>
          </a:xfrm>
          <a:prstGeom prst="rect">
            <a:avLst/>
          </a:prstGeom>
        </p:spPr>
      </p:pic>
      <p:pic>
        <p:nvPicPr>
          <p:cNvPr id="16" name="Rezervirano mjesto sadržaja 15" descr="Slika na kojoj se prikazuje tekst&#10;&#10;Opis je automatski generiran">
            <a:extLst>
              <a:ext uri="{FF2B5EF4-FFF2-40B4-BE49-F238E27FC236}">
                <a16:creationId xmlns:a16="http://schemas.microsoft.com/office/drawing/2014/main" id="{707A4E70-B799-405E-942F-F5731F28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90" y="3529806"/>
            <a:ext cx="6178210" cy="811993"/>
          </a:xfrm>
        </p:spPr>
      </p:pic>
    </p:spTree>
    <p:extLst>
      <p:ext uri="{BB962C8B-B14F-4D97-AF65-F5344CB8AC3E}">
        <p14:creationId xmlns:p14="http://schemas.microsoft.com/office/powerpoint/2010/main" val="362831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ECBF591-16EC-4248-9842-65512579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D5AC2E"/>
                </a:solidFill>
              </a:rPr>
              <a:t>Heuristike</a:t>
            </a:r>
            <a:endParaRPr lang="en-US" dirty="0">
              <a:solidFill>
                <a:srgbClr val="D5AC2E"/>
              </a:solidFill>
            </a:endParaRPr>
          </a:p>
        </p:txBody>
      </p:sp>
      <p:sp>
        <p:nvSpPr>
          <p:cNvPr id="10" name="Rezervirano mjesto teksta 9">
            <a:extLst>
              <a:ext uri="{FF2B5EF4-FFF2-40B4-BE49-F238E27FC236}">
                <a16:creationId xmlns:a16="http://schemas.microsoft.com/office/drawing/2014/main" id="{2C4EF762-C616-4181-BED1-E21DAE1C1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83362"/>
            <a:ext cx="5157787" cy="1325563"/>
          </a:xfrm>
        </p:spPr>
        <p:txBody>
          <a:bodyPr>
            <a:normAutofit/>
          </a:bodyPr>
          <a:lstStyle/>
          <a:p>
            <a:r>
              <a:rPr lang="hr-HR" b="0" dirty="0"/>
              <a:t>Vidljivost statusa sustava</a:t>
            </a:r>
            <a:endParaRPr lang="en-US" b="0" dirty="0"/>
          </a:p>
        </p:txBody>
      </p:sp>
      <p:pic>
        <p:nvPicPr>
          <p:cNvPr id="17" name="Rezervirano mjesto sadržaja 16">
            <a:extLst>
              <a:ext uri="{FF2B5EF4-FFF2-40B4-BE49-F238E27FC236}">
                <a16:creationId xmlns:a16="http://schemas.microsoft.com/office/drawing/2014/main" id="{789C97BB-79F9-4389-9D03-6A1EA430FE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017763"/>
            <a:ext cx="5157787" cy="659211"/>
          </a:xfrm>
        </p:spPr>
      </p:pic>
      <p:sp>
        <p:nvSpPr>
          <p:cNvPr id="12" name="Rezervirano mjesto teksta 11">
            <a:extLst>
              <a:ext uri="{FF2B5EF4-FFF2-40B4-BE49-F238E27FC236}">
                <a16:creationId xmlns:a16="http://schemas.microsoft.com/office/drawing/2014/main" id="{3C8BC082-6448-46A3-BB4E-03562CE30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8708" y="1681162"/>
            <a:ext cx="4646679" cy="1747837"/>
          </a:xfrm>
        </p:spPr>
        <p:txBody>
          <a:bodyPr>
            <a:normAutofit/>
          </a:bodyPr>
          <a:lstStyle/>
          <a:p>
            <a:r>
              <a:rPr lang="hr-HR" b="0" dirty="0" err="1"/>
              <a:t>Recognition</a:t>
            </a:r>
            <a:r>
              <a:rPr lang="hr-HR" b="0" dirty="0"/>
              <a:t> </a:t>
            </a:r>
            <a:r>
              <a:rPr lang="hr-HR" b="0" dirty="0" err="1"/>
              <a:t>rather</a:t>
            </a:r>
            <a:r>
              <a:rPr lang="hr-HR" b="0" dirty="0"/>
              <a:t> </a:t>
            </a:r>
            <a:r>
              <a:rPr lang="hr-HR" b="0" dirty="0" err="1"/>
              <a:t>than</a:t>
            </a:r>
            <a:r>
              <a:rPr lang="hr-HR" b="0" dirty="0"/>
              <a:t> </a:t>
            </a:r>
            <a:r>
              <a:rPr lang="hr-HR" b="0" dirty="0" err="1"/>
              <a:t>recall</a:t>
            </a:r>
            <a:endParaRPr lang="en-US" b="0" dirty="0"/>
          </a:p>
        </p:txBody>
      </p:sp>
      <p:pic>
        <p:nvPicPr>
          <p:cNvPr id="19" name="Rezervirano mjesto sadržaja 18" descr="Slika na kojoj se prikazuje tekst&#10;&#10;Opis je automatski generiran">
            <a:extLst>
              <a:ext uri="{FF2B5EF4-FFF2-40B4-BE49-F238E27FC236}">
                <a16:creationId xmlns:a16="http://schemas.microsoft.com/office/drawing/2014/main" id="{0405D9E4-D9B2-4A24-80AE-B87DDD06292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09" y="3953711"/>
            <a:ext cx="3726513" cy="773135"/>
          </a:xfrm>
        </p:spPr>
      </p:pic>
      <p:pic>
        <p:nvPicPr>
          <p:cNvPr id="4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5D9F5188-5595-45E2-A6AB-2A3FE478C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05" y="123355"/>
            <a:ext cx="29622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99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ECBF591-16EC-4248-9842-65512579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D5AC2E"/>
                </a:solidFill>
              </a:rPr>
              <a:t>C.R.A.P. principi</a:t>
            </a:r>
            <a:endParaRPr lang="en-US" dirty="0">
              <a:solidFill>
                <a:srgbClr val="D5AC2E"/>
              </a:solidFill>
            </a:endParaRPr>
          </a:p>
        </p:txBody>
      </p:sp>
      <p:sp>
        <p:nvSpPr>
          <p:cNvPr id="10" name="Rezervirano mjesto teksta 9">
            <a:extLst>
              <a:ext uri="{FF2B5EF4-FFF2-40B4-BE49-F238E27FC236}">
                <a16:creationId xmlns:a16="http://schemas.microsoft.com/office/drawing/2014/main" id="{2C4EF762-C616-4181-BED1-E21DAE1C1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83362"/>
            <a:ext cx="5157787" cy="439765"/>
          </a:xfrm>
        </p:spPr>
        <p:txBody>
          <a:bodyPr>
            <a:normAutofit/>
          </a:bodyPr>
          <a:lstStyle/>
          <a:p>
            <a:r>
              <a:rPr lang="hr-HR" b="0" dirty="0" err="1"/>
              <a:t>Contrast</a:t>
            </a:r>
            <a:endParaRPr lang="en-US" b="0" dirty="0"/>
          </a:p>
        </p:txBody>
      </p:sp>
      <p:sp>
        <p:nvSpPr>
          <p:cNvPr id="12" name="Rezervirano mjesto teksta 11">
            <a:extLst>
              <a:ext uri="{FF2B5EF4-FFF2-40B4-BE49-F238E27FC236}">
                <a16:creationId xmlns:a16="http://schemas.microsoft.com/office/drawing/2014/main" id="{3C8BC082-6448-46A3-BB4E-03562CE30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7575" y="2119261"/>
            <a:ext cx="1417060" cy="567965"/>
          </a:xfrm>
        </p:spPr>
        <p:txBody>
          <a:bodyPr>
            <a:normAutofit/>
          </a:bodyPr>
          <a:lstStyle/>
          <a:p>
            <a:r>
              <a:rPr lang="hr-HR" b="0" dirty="0" err="1"/>
              <a:t>Proximity</a:t>
            </a:r>
            <a:endParaRPr lang="en-US" b="0" dirty="0"/>
          </a:p>
        </p:txBody>
      </p:sp>
      <p:pic>
        <p:nvPicPr>
          <p:cNvPr id="15" name="Rezervirano mjesto sadržaja 14" descr="Slika na kojoj se prikazuje tekst&#10;&#10;Opis je automatski generiran">
            <a:extLst>
              <a:ext uri="{FF2B5EF4-FFF2-40B4-BE49-F238E27FC236}">
                <a16:creationId xmlns:a16="http://schemas.microsoft.com/office/drawing/2014/main" id="{E049412C-F0BE-41B4-846F-B0265552E9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17092"/>
            <a:ext cx="4813214" cy="3296550"/>
          </a:xfrm>
        </p:spPr>
      </p:pic>
      <p:pic>
        <p:nvPicPr>
          <p:cNvPr id="25" name="Rezervirano mjesto sadržaja 24">
            <a:extLst>
              <a:ext uri="{FF2B5EF4-FFF2-40B4-BE49-F238E27FC236}">
                <a16:creationId xmlns:a16="http://schemas.microsoft.com/office/drawing/2014/main" id="{F5F8C4F9-F0EB-496B-AF80-13B38C4A0E6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0" y="901627"/>
            <a:ext cx="3305022" cy="5288036"/>
          </a:xfrm>
        </p:spPr>
      </p:pic>
    </p:spTree>
    <p:extLst>
      <p:ext uri="{BB962C8B-B14F-4D97-AF65-F5344CB8AC3E}">
        <p14:creationId xmlns:p14="http://schemas.microsoft.com/office/powerpoint/2010/main" val="99832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952BB3BA-4CF7-48B6-AF78-08E4B3C0E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4" r="8556" b="-1"/>
          <a:stretch/>
        </p:blipFill>
        <p:spPr>
          <a:xfrm>
            <a:off x="4973215" y="10"/>
            <a:ext cx="7218785" cy="3081857"/>
          </a:xfrm>
          <a:prstGeom prst="rect">
            <a:avLst/>
          </a:prstGeom>
        </p:spPr>
      </p:pic>
      <p:pic>
        <p:nvPicPr>
          <p:cNvPr id="9" name="Rezervirano mjesto sadržaja 8" descr="Slika na kojoj se prikazuje tekst&#10;&#10;Opis je automatski generiran">
            <a:extLst>
              <a:ext uri="{FF2B5EF4-FFF2-40B4-BE49-F238E27FC236}">
                <a16:creationId xmlns:a16="http://schemas.microsoft.com/office/drawing/2014/main" id="{911B83B9-B3A8-48A4-8EEA-B7B8A482AC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6" r="2" b="2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29" name="Freeform: Shape 19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ECBF591-16EC-4248-9842-65512579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D5AC2E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7" name="Rezervirano mjesto sadržaja 6">
            <a:extLst>
              <a:ext uri="{FF2B5EF4-FFF2-40B4-BE49-F238E27FC236}">
                <a16:creationId xmlns:a16="http://schemas.microsoft.com/office/drawing/2014/main" id="{B4D36D17-589F-484A-9DE8-EC6334FA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7" y="4638783"/>
            <a:ext cx="4007449" cy="13439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https://kinoteka.netlify.app/</a:t>
            </a:r>
          </a:p>
        </p:txBody>
      </p:sp>
    </p:spTree>
    <p:extLst>
      <p:ext uri="{BB962C8B-B14F-4D97-AF65-F5344CB8AC3E}">
        <p14:creationId xmlns:p14="http://schemas.microsoft.com/office/powerpoint/2010/main" val="355214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ECBF591-16EC-4248-9842-65512579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D5AC2E"/>
                </a:solidFill>
              </a:rPr>
              <a:t>Hvala na pažnji</a:t>
            </a:r>
            <a:endParaRPr lang="en-US" dirty="0">
              <a:solidFill>
                <a:srgbClr val="D5AC2E"/>
              </a:solidFill>
            </a:endParaRPr>
          </a:p>
        </p:txBody>
      </p:sp>
      <p:pic>
        <p:nvPicPr>
          <p:cNvPr id="10" name="Rezervirano mjesto sadržaja 9">
            <a:extLst>
              <a:ext uri="{FF2B5EF4-FFF2-40B4-BE49-F238E27FC236}">
                <a16:creationId xmlns:a16="http://schemas.microsoft.com/office/drawing/2014/main" id="{8C7E44C7-E263-4988-8B84-DF5B5E44E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5D9F5188-5595-45E2-A6AB-2A3FE478C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05" y="123355"/>
            <a:ext cx="29622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9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3F2BF6-9108-412B-91C5-6AC1EBD0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D5AC2E"/>
                </a:solidFill>
              </a:rPr>
              <a:t>Plan projekta</a:t>
            </a:r>
            <a:endParaRPr lang="en-US" dirty="0">
              <a:solidFill>
                <a:srgbClr val="D5AC2E"/>
              </a:solidFill>
            </a:endParaRPr>
          </a:p>
        </p:txBody>
      </p:sp>
      <p:pic>
        <p:nvPicPr>
          <p:cNvPr id="5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6E8E71EA-12D2-4599-A413-16D0EBCC7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05" y="123355"/>
            <a:ext cx="2962275" cy="10191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20138B60-C263-4FA3-9DD9-B05BC67C5DE2}"/>
                  </a:ext>
                </a:extLst>
              </p14:cNvPr>
              <p14:cNvContentPartPr/>
              <p14:nvPr/>
            </p14:nvContentPartPr>
            <p14:xfrm>
              <a:off x="1338745" y="2327105"/>
              <a:ext cx="1296000" cy="678960"/>
            </p14:xfrm>
          </p:contentPart>
        </mc:Choice>
        <mc:Fallback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20138B60-C263-4FA3-9DD9-B05BC67C5D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0105" y="2318105"/>
                <a:ext cx="1313640" cy="696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Pravokutnik: zaobljeni kutovi 6">
            <a:extLst>
              <a:ext uri="{FF2B5EF4-FFF2-40B4-BE49-F238E27FC236}">
                <a16:creationId xmlns:a16="http://schemas.microsoft.com/office/drawing/2014/main" id="{1E66E132-29D6-469F-9014-BA0F22DC186E}"/>
              </a:ext>
            </a:extLst>
          </p:cNvPr>
          <p:cNvSpPr/>
          <p:nvPr/>
        </p:nvSpPr>
        <p:spPr>
          <a:xfrm>
            <a:off x="2539764" y="2255336"/>
            <a:ext cx="1616364" cy="82249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bg1"/>
                </a:solidFill>
              </a:rPr>
              <a:t>Low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fidelity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ravokutnik: zaobljeni kutovi 9">
            <a:extLst>
              <a:ext uri="{FF2B5EF4-FFF2-40B4-BE49-F238E27FC236}">
                <a16:creationId xmlns:a16="http://schemas.microsoft.com/office/drawing/2014/main" id="{82DBFCF6-1B6C-417E-B33A-EF49EA45B450}"/>
              </a:ext>
            </a:extLst>
          </p:cNvPr>
          <p:cNvSpPr/>
          <p:nvPr/>
        </p:nvSpPr>
        <p:spPr>
          <a:xfrm>
            <a:off x="396635" y="2255337"/>
            <a:ext cx="1616364" cy="822495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Dizajn</a:t>
            </a:r>
            <a:endParaRPr lang="en-US" dirty="0"/>
          </a:p>
        </p:txBody>
      </p:sp>
      <p:sp>
        <p:nvSpPr>
          <p:cNvPr id="15" name="Pravokutnik: zaobljeni kutovi 14">
            <a:extLst>
              <a:ext uri="{FF2B5EF4-FFF2-40B4-BE49-F238E27FC236}">
                <a16:creationId xmlns:a16="http://schemas.microsoft.com/office/drawing/2014/main" id="{F19A4266-AED9-40A2-8C04-779E5BD3DE92}"/>
              </a:ext>
            </a:extLst>
          </p:cNvPr>
          <p:cNvSpPr/>
          <p:nvPr/>
        </p:nvSpPr>
        <p:spPr>
          <a:xfrm>
            <a:off x="4777874" y="2282696"/>
            <a:ext cx="1616364" cy="82249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bg1"/>
                </a:solidFill>
              </a:rPr>
              <a:t>High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fidelity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Pravokutnik: zaobljeni kutovi 19">
            <a:extLst>
              <a:ext uri="{FF2B5EF4-FFF2-40B4-BE49-F238E27FC236}">
                <a16:creationId xmlns:a16="http://schemas.microsoft.com/office/drawing/2014/main" id="{931D0691-96DC-4682-A88D-4C86842EC456}"/>
              </a:ext>
            </a:extLst>
          </p:cNvPr>
          <p:cNvSpPr/>
          <p:nvPr/>
        </p:nvSpPr>
        <p:spPr>
          <a:xfrm>
            <a:off x="1986745" y="3851933"/>
            <a:ext cx="1709168" cy="822495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Implementacija</a:t>
            </a:r>
            <a:endParaRPr lang="en-US" dirty="0"/>
          </a:p>
        </p:txBody>
      </p:sp>
      <p:sp>
        <p:nvSpPr>
          <p:cNvPr id="21" name="Pravokutnik: zaobljeni kutovi 20">
            <a:extLst>
              <a:ext uri="{FF2B5EF4-FFF2-40B4-BE49-F238E27FC236}">
                <a16:creationId xmlns:a16="http://schemas.microsoft.com/office/drawing/2014/main" id="{AE018CCC-BBBC-44D3-82F0-A811A6B206B8}"/>
              </a:ext>
            </a:extLst>
          </p:cNvPr>
          <p:cNvSpPr/>
          <p:nvPr/>
        </p:nvSpPr>
        <p:spPr>
          <a:xfrm>
            <a:off x="4777874" y="3851933"/>
            <a:ext cx="1616364" cy="82249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bg1"/>
                </a:solidFill>
              </a:rPr>
              <a:t>Gatsby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Pravokutnik: zaobljeni kutovi 21">
            <a:extLst>
              <a:ext uri="{FF2B5EF4-FFF2-40B4-BE49-F238E27FC236}">
                <a16:creationId xmlns:a16="http://schemas.microsoft.com/office/drawing/2014/main" id="{79A7F390-FCD7-4E04-90E7-7A906BA706FA}"/>
              </a:ext>
            </a:extLst>
          </p:cNvPr>
          <p:cNvSpPr/>
          <p:nvPr/>
        </p:nvSpPr>
        <p:spPr>
          <a:xfrm>
            <a:off x="7230655" y="3851934"/>
            <a:ext cx="1616364" cy="82249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bg1"/>
                </a:solidFill>
              </a:rPr>
              <a:t>Firebase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Pravokutnik: zaobljeni kutovi 22">
            <a:extLst>
              <a:ext uri="{FF2B5EF4-FFF2-40B4-BE49-F238E27FC236}">
                <a16:creationId xmlns:a16="http://schemas.microsoft.com/office/drawing/2014/main" id="{A494FCE2-6F95-4178-9A65-CE44E6E329A3}"/>
              </a:ext>
            </a:extLst>
          </p:cNvPr>
          <p:cNvSpPr/>
          <p:nvPr/>
        </p:nvSpPr>
        <p:spPr>
          <a:xfrm>
            <a:off x="3347946" y="5337044"/>
            <a:ext cx="1709168" cy="822495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Testiranje i revizija</a:t>
            </a:r>
            <a:endParaRPr lang="en-US" dirty="0"/>
          </a:p>
        </p:txBody>
      </p:sp>
      <p:sp>
        <p:nvSpPr>
          <p:cNvPr id="24" name="Pravokutnik: zaobljeni kutovi 23">
            <a:extLst>
              <a:ext uri="{FF2B5EF4-FFF2-40B4-BE49-F238E27FC236}">
                <a16:creationId xmlns:a16="http://schemas.microsoft.com/office/drawing/2014/main" id="{59681DFE-3F3F-4A4A-ABD9-1F24964C17AD}"/>
              </a:ext>
            </a:extLst>
          </p:cNvPr>
          <p:cNvSpPr/>
          <p:nvPr/>
        </p:nvSpPr>
        <p:spPr>
          <a:xfrm>
            <a:off x="7230655" y="5337044"/>
            <a:ext cx="1709168" cy="822495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/>
              <a:t>Deploy</a:t>
            </a:r>
            <a:endParaRPr lang="en-US" dirty="0"/>
          </a:p>
        </p:txBody>
      </p:sp>
      <p:cxnSp>
        <p:nvCxnSpPr>
          <p:cNvPr id="26" name="Ravni poveznik sa strelicom 25">
            <a:extLst>
              <a:ext uri="{FF2B5EF4-FFF2-40B4-BE49-F238E27FC236}">
                <a16:creationId xmlns:a16="http://schemas.microsoft.com/office/drawing/2014/main" id="{C5D642DA-2498-4658-B3C5-5DAD48798C7D}"/>
              </a:ext>
            </a:extLst>
          </p:cNvPr>
          <p:cNvCxnSpPr/>
          <p:nvPr/>
        </p:nvCxnSpPr>
        <p:spPr>
          <a:xfrm>
            <a:off x="2143432" y="2684206"/>
            <a:ext cx="304800" cy="0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vni poveznik sa strelicom 26">
            <a:extLst>
              <a:ext uri="{FF2B5EF4-FFF2-40B4-BE49-F238E27FC236}">
                <a16:creationId xmlns:a16="http://schemas.microsoft.com/office/drawing/2014/main" id="{3B4C5B4B-39D7-42F7-B5AC-7FE41011D244}"/>
              </a:ext>
            </a:extLst>
          </p:cNvPr>
          <p:cNvCxnSpPr/>
          <p:nvPr/>
        </p:nvCxnSpPr>
        <p:spPr>
          <a:xfrm>
            <a:off x="4321277" y="2708786"/>
            <a:ext cx="304800" cy="0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vni poveznik sa strelicom 27">
            <a:extLst>
              <a:ext uri="{FF2B5EF4-FFF2-40B4-BE49-F238E27FC236}">
                <a16:creationId xmlns:a16="http://schemas.microsoft.com/office/drawing/2014/main" id="{8B2248E0-16A4-4251-B95C-AE5B4BDE8DCB}"/>
              </a:ext>
            </a:extLst>
          </p:cNvPr>
          <p:cNvCxnSpPr/>
          <p:nvPr/>
        </p:nvCxnSpPr>
        <p:spPr>
          <a:xfrm>
            <a:off x="4156128" y="4262283"/>
            <a:ext cx="304800" cy="0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vni poveznik sa strelicom 29">
            <a:extLst>
              <a:ext uri="{FF2B5EF4-FFF2-40B4-BE49-F238E27FC236}">
                <a16:creationId xmlns:a16="http://schemas.microsoft.com/office/drawing/2014/main" id="{D5FBF127-B961-42B1-9FC4-3FCF0E7B1D49}"/>
              </a:ext>
            </a:extLst>
          </p:cNvPr>
          <p:cNvCxnSpPr/>
          <p:nvPr/>
        </p:nvCxnSpPr>
        <p:spPr>
          <a:xfrm>
            <a:off x="5943600" y="5692876"/>
            <a:ext cx="304800" cy="0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nak zbrajanja 31">
            <a:extLst>
              <a:ext uri="{FF2B5EF4-FFF2-40B4-BE49-F238E27FC236}">
                <a16:creationId xmlns:a16="http://schemas.microsoft.com/office/drawing/2014/main" id="{A1C70EDE-CA7A-4806-90B6-E019DBE395CE}"/>
              </a:ext>
            </a:extLst>
          </p:cNvPr>
          <p:cNvSpPr/>
          <p:nvPr/>
        </p:nvSpPr>
        <p:spPr>
          <a:xfrm>
            <a:off x="6650182" y="4184073"/>
            <a:ext cx="258618" cy="249382"/>
          </a:xfrm>
          <a:prstGeom prst="mathPlus">
            <a:avLst/>
          </a:prstGeom>
          <a:solidFill>
            <a:srgbClr val="D5AC2E"/>
          </a:solidFill>
          <a:ln>
            <a:solidFill>
              <a:srgbClr val="D5AC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3F2BF6-9108-412B-91C5-6AC1EBD0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D5AC2E"/>
                </a:solidFill>
              </a:rPr>
              <a:t>Sadržaj</a:t>
            </a:r>
            <a:endParaRPr lang="en-US" dirty="0">
              <a:solidFill>
                <a:srgbClr val="D5AC2E"/>
              </a:solidFill>
            </a:endParaRPr>
          </a:p>
        </p:txBody>
      </p:sp>
      <p:pic>
        <p:nvPicPr>
          <p:cNvPr id="5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6E8E71EA-12D2-4599-A413-16D0EBCC7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05" y="123355"/>
            <a:ext cx="2962275" cy="1019175"/>
          </a:xfrm>
        </p:spPr>
      </p:pic>
      <p:sp>
        <p:nvSpPr>
          <p:cNvPr id="7" name="Pravokutnik: zaobljeni kutovi 6">
            <a:extLst>
              <a:ext uri="{FF2B5EF4-FFF2-40B4-BE49-F238E27FC236}">
                <a16:creationId xmlns:a16="http://schemas.microsoft.com/office/drawing/2014/main" id="{1972DB1A-99B7-4DEB-9DB2-AA0C61D40F9C}"/>
              </a:ext>
            </a:extLst>
          </p:cNvPr>
          <p:cNvSpPr/>
          <p:nvPr/>
        </p:nvSpPr>
        <p:spPr>
          <a:xfrm>
            <a:off x="5287818" y="1932458"/>
            <a:ext cx="1250634" cy="614097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Početna</a:t>
            </a:r>
            <a:endParaRPr lang="en-US" dirty="0"/>
          </a:p>
        </p:txBody>
      </p:sp>
      <p:sp>
        <p:nvSpPr>
          <p:cNvPr id="19" name="Pravokutnik: zaobljeni kutovi 18">
            <a:extLst>
              <a:ext uri="{FF2B5EF4-FFF2-40B4-BE49-F238E27FC236}">
                <a16:creationId xmlns:a16="http://schemas.microsoft.com/office/drawing/2014/main" id="{27A9D9EA-702A-4A78-9702-66D21C86429B}"/>
              </a:ext>
            </a:extLst>
          </p:cNvPr>
          <p:cNvSpPr/>
          <p:nvPr/>
        </p:nvSpPr>
        <p:spPr>
          <a:xfrm>
            <a:off x="838200" y="3121950"/>
            <a:ext cx="1250634" cy="614097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Naslovna</a:t>
            </a:r>
            <a:endParaRPr lang="en-US" dirty="0"/>
          </a:p>
        </p:txBody>
      </p:sp>
      <p:sp>
        <p:nvSpPr>
          <p:cNvPr id="20" name="Pravokutnik: zaobljeni kutovi 19">
            <a:extLst>
              <a:ext uri="{FF2B5EF4-FFF2-40B4-BE49-F238E27FC236}">
                <a16:creationId xmlns:a16="http://schemas.microsoft.com/office/drawing/2014/main" id="{5FDBCA34-94AE-4AF7-9B76-31CB6A631B34}"/>
              </a:ext>
            </a:extLst>
          </p:cNvPr>
          <p:cNvSpPr/>
          <p:nvPr/>
        </p:nvSpPr>
        <p:spPr>
          <a:xfrm>
            <a:off x="2962489" y="3121950"/>
            <a:ext cx="1250634" cy="614097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/>
              <a:t>KategorijePočetna</a:t>
            </a:r>
            <a:endParaRPr lang="en-US" dirty="0"/>
          </a:p>
        </p:txBody>
      </p:sp>
      <p:sp>
        <p:nvSpPr>
          <p:cNvPr id="21" name="Pravokutnik: zaobljeni kutovi 20">
            <a:extLst>
              <a:ext uri="{FF2B5EF4-FFF2-40B4-BE49-F238E27FC236}">
                <a16:creationId xmlns:a16="http://schemas.microsoft.com/office/drawing/2014/main" id="{443D75A1-B164-4724-9450-A43065CEBE01}"/>
              </a:ext>
            </a:extLst>
          </p:cNvPr>
          <p:cNvSpPr/>
          <p:nvPr/>
        </p:nvSpPr>
        <p:spPr>
          <a:xfrm>
            <a:off x="2962489" y="4285496"/>
            <a:ext cx="1250634" cy="614097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Kategorije</a:t>
            </a:r>
            <a:endParaRPr lang="en-US" dirty="0"/>
          </a:p>
        </p:txBody>
      </p:sp>
      <p:sp>
        <p:nvSpPr>
          <p:cNvPr id="22" name="Pravokutnik: zaobljeni kutovi 21">
            <a:extLst>
              <a:ext uri="{FF2B5EF4-FFF2-40B4-BE49-F238E27FC236}">
                <a16:creationId xmlns:a16="http://schemas.microsoft.com/office/drawing/2014/main" id="{D99C9E55-34D3-4EEE-B07F-E2BBB9E06C36}"/>
              </a:ext>
            </a:extLst>
          </p:cNvPr>
          <p:cNvSpPr/>
          <p:nvPr/>
        </p:nvSpPr>
        <p:spPr>
          <a:xfrm>
            <a:off x="838200" y="5612181"/>
            <a:ext cx="1250634" cy="614097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Gledaj Film</a:t>
            </a:r>
            <a:endParaRPr lang="en-US" dirty="0"/>
          </a:p>
        </p:txBody>
      </p:sp>
      <p:sp>
        <p:nvSpPr>
          <p:cNvPr id="23" name="Pravokutnik: zaobljeni kutovi 22">
            <a:extLst>
              <a:ext uri="{FF2B5EF4-FFF2-40B4-BE49-F238E27FC236}">
                <a16:creationId xmlns:a16="http://schemas.microsoft.com/office/drawing/2014/main" id="{14457983-4F9E-4602-A703-6996119490F8}"/>
              </a:ext>
            </a:extLst>
          </p:cNvPr>
          <p:cNvSpPr/>
          <p:nvPr/>
        </p:nvSpPr>
        <p:spPr>
          <a:xfrm>
            <a:off x="5287818" y="3121950"/>
            <a:ext cx="1250634" cy="614097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Forum Početna</a:t>
            </a:r>
            <a:endParaRPr lang="en-US" dirty="0"/>
          </a:p>
        </p:txBody>
      </p:sp>
      <p:sp>
        <p:nvSpPr>
          <p:cNvPr id="24" name="Pravokutnik: zaobljeni kutovi 23">
            <a:extLst>
              <a:ext uri="{FF2B5EF4-FFF2-40B4-BE49-F238E27FC236}">
                <a16:creationId xmlns:a16="http://schemas.microsoft.com/office/drawing/2014/main" id="{C1B08F7E-5011-4AEB-80A7-B9453CA2D274}"/>
              </a:ext>
            </a:extLst>
          </p:cNvPr>
          <p:cNvSpPr/>
          <p:nvPr/>
        </p:nvSpPr>
        <p:spPr>
          <a:xfrm>
            <a:off x="5287818" y="4285496"/>
            <a:ext cx="1250634" cy="614097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Forum</a:t>
            </a:r>
            <a:endParaRPr lang="en-US" dirty="0"/>
          </a:p>
        </p:txBody>
      </p:sp>
      <p:sp>
        <p:nvSpPr>
          <p:cNvPr id="25" name="Pravokutnik: zaobljeni kutovi 24">
            <a:extLst>
              <a:ext uri="{FF2B5EF4-FFF2-40B4-BE49-F238E27FC236}">
                <a16:creationId xmlns:a16="http://schemas.microsoft.com/office/drawing/2014/main" id="{84369AEF-4864-4226-A06D-E4E90FD37C54}"/>
              </a:ext>
            </a:extLst>
          </p:cNvPr>
          <p:cNvSpPr/>
          <p:nvPr/>
        </p:nvSpPr>
        <p:spPr>
          <a:xfrm>
            <a:off x="5287818" y="5612181"/>
            <a:ext cx="1250634" cy="614097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Forum Tema</a:t>
            </a:r>
            <a:endParaRPr lang="en-US" dirty="0"/>
          </a:p>
        </p:txBody>
      </p:sp>
      <p:sp>
        <p:nvSpPr>
          <p:cNvPr id="26" name="Pravokutnik: zaobljeni kutovi 25">
            <a:extLst>
              <a:ext uri="{FF2B5EF4-FFF2-40B4-BE49-F238E27FC236}">
                <a16:creationId xmlns:a16="http://schemas.microsoft.com/office/drawing/2014/main" id="{A3DCD6B8-4509-4725-B506-666C33E435A0}"/>
              </a:ext>
            </a:extLst>
          </p:cNvPr>
          <p:cNvSpPr/>
          <p:nvPr/>
        </p:nvSpPr>
        <p:spPr>
          <a:xfrm>
            <a:off x="7514823" y="3121950"/>
            <a:ext cx="1410781" cy="614097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Prijava i registracija</a:t>
            </a:r>
            <a:endParaRPr lang="en-US" dirty="0"/>
          </a:p>
        </p:txBody>
      </p:sp>
      <p:cxnSp>
        <p:nvCxnSpPr>
          <p:cNvPr id="27" name="Ravni poveznik 26">
            <a:extLst>
              <a:ext uri="{FF2B5EF4-FFF2-40B4-BE49-F238E27FC236}">
                <a16:creationId xmlns:a16="http://schemas.microsoft.com/office/drawing/2014/main" id="{AE26AE04-6954-43B1-8D76-6E15893F31D5}"/>
              </a:ext>
            </a:extLst>
          </p:cNvPr>
          <p:cNvCxnSpPr/>
          <p:nvPr/>
        </p:nvCxnSpPr>
        <p:spPr>
          <a:xfrm>
            <a:off x="1415845" y="2802194"/>
            <a:ext cx="6794091" cy="0"/>
          </a:xfrm>
          <a:prstGeom prst="line">
            <a:avLst/>
          </a:prstGeom>
          <a:ln>
            <a:solidFill>
              <a:srgbClr val="D5A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vni poveznik sa strelicom 28">
            <a:extLst>
              <a:ext uri="{FF2B5EF4-FFF2-40B4-BE49-F238E27FC236}">
                <a16:creationId xmlns:a16="http://schemas.microsoft.com/office/drawing/2014/main" id="{CAA5EAE9-7FD8-4E96-8F46-5263202DC95E}"/>
              </a:ext>
            </a:extLst>
          </p:cNvPr>
          <p:cNvCxnSpPr/>
          <p:nvPr/>
        </p:nvCxnSpPr>
        <p:spPr>
          <a:xfrm>
            <a:off x="1415845" y="2807317"/>
            <a:ext cx="0" cy="314633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vni poveznik sa strelicom 29">
            <a:extLst>
              <a:ext uri="{FF2B5EF4-FFF2-40B4-BE49-F238E27FC236}">
                <a16:creationId xmlns:a16="http://schemas.microsoft.com/office/drawing/2014/main" id="{06098888-3EB5-4587-AA99-5A6A14D5E49C}"/>
              </a:ext>
            </a:extLst>
          </p:cNvPr>
          <p:cNvCxnSpPr/>
          <p:nvPr/>
        </p:nvCxnSpPr>
        <p:spPr>
          <a:xfrm>
            <a:off x="3623186" y="2807317"/>
            <a:ext cx="0" cy="314633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avni poveznik sa strelicom 30">
            <a:extLst>
              <a:ext uri="{FF2B5EF4-FFF2-40B4-BE49-F238E27FC236}">
                <a16:creationId xmlns:a16="http://schemas.microsoft.com/office/drawing/2014/main" id="{02C821AB-5ACD-4423-97C6-AC36BA9E4A16}"/>
              </a:ext>
            </a:extLst>
          </p:cNvPr>
          <p:cNvCxnSpPr/>
          <p:nvPr/>
        </p:nvCxnSpPr>
        <p:spPr>
          <a:xfrm>
            <a:off x="5923935" y="2807317"/>
            <a:ext cx="0" cy="314633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avni poveznik sa strelicom 31">
            <a:extLst>
              <a:ext uri="{FF2B5EF4-FFF2-40B4-BE49-F238E27FC236}">
                <a16:creationId xmlns:a16="http://schemas.microsoft.com/office/drawing/2014/main" id="{8E21EA97-C0D9-44D8-9E70-C160E477A2C8}"/>
              </a:ext>
            </a:extLst>
          </p:cNvPr>
          <p:cNvCxnSpPr/>
          <p:nvPr/>
        </p:nvCxnSpPr>
        <p:spPr>
          <a:xfrm>
            <a:off x="8209936" y="2807317"/>
            <a:ext cx="0" cy="314633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vni poveznik sa strelicom 32">
            <a:extLst>
              <a:ext uri="{FF2B5EF4-FFF2-40B4-BE49-F238E27FC236}">
                <a16:creationId xmlns:a16="http://schemas.microsoft.com/office/drawing/2014/main" id="{D95617DC-A449-4486-BD67-14C52756F7B1}"/>
              </a:ext>
            </a:extLst>
          </p:cNvPr>
          <p:cNvCxnSpPr>
            <a:cxnSpLocks/>
          </p:cNvCxnSpPr>
          <p:nvPr/>
        </p:nvCxnSpPr>
        <p:spPr>
          <a:xfrm>
            <a:off x="3623186" y="3785777"/>
            <a:ext cx="0" cy="499719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vni poveznik sa strelicom 35">
            <a:extLst>
              <a:ext uri="{FF2B5EF4-FFF2-40B4-BE49-F238E27FC236}">
                <a16:creationId xmlns:a16="http://schemas.microsoft.com/office/drawing/2014/main" id="{BA04CFBF-157D-4144-A59A-1DE288AE09CE}"/>
              </a:ext>
            </a:extLst>
          </p:cNvPr>
          <p:cNvCxnSpPr>
            <a:cxnSpLocks/>
          </p:cNvCxnSpPr>
          <p:nvPr/>
        </p:nvCxnSpPr>
        <p:spPr>
          <a:xfrm>
            <a:off x="5923935" y="3785777"/>
            <a:ext cx="0" cy="499719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avni poveznik sa strelicom 37">
            <a:extLst>
              <a:ext uri="{FF2B5EF4-FFF2-40B4-BE49-F238E27FC236}">
                <a16:creationId xmlns:a16="http://schemas.microsoft.com/office/drawing/2014/main" id="{2AAD832A-2330-40E6-AE75-68F66972C5FC}"/>
              </a:ext>
            </a:extLst>
          </p:cNvPr>
          <p:cNvCxnSpPr>
            <a:cxnSpLocks/>
          </p:cNvCxnSpPr>
          <p:nvPr/>
        </p:nvCxnSpPr>
        <p:spPr>
          <a:xfrm>
            <a:off x="5933767" y="4990228"/>
            <a:ext cx="0" cy="499719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avni poveznik sa strelicom 38">
            <a:extLst>
              <a:ext uri="{FF2B5EF4-FFF2-40B4-BE49-F238E27FC236}">
                <a16:creationId xmlns:a16="http://schemas.microsoft.com/office/drawing/2014/main" id="{CF11EA56-E7DA-4EBF-9D18-A9CA514DC6E1}"/>
              </a:ext>
            </a:extLst>
          </p:cNvPr>
          <p:cNvCxnSpPr>
            <a:cxnSpLocks/>
          </p:cNvCxnSpPr>
          <p:nvPr/>
        </p:nvCxnSpPr>
        <p:spPr>
          <a:xfrm flipH="1">
            <a:off x="2261419" y="5058548"/>
            <a:ext cx="1296890" cy="553633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avni poveznik sa strelicom 40">
            <a:extLst>
              <a:ext uri="{FF2B5EF4-FFF2-40B4-BE49-F238E27FC236}">
                <a16:creationId xmlns:a16="http://schemas.microsoft.com/office/drawing/2014/main" id="{6BB4961D-055E-4EE8-A820-3E9233629964}"/>
              </a:ext>
            </a:extLst>
          </p:cNvPr>
          <p:cNvCxnSpPr>
            <a:cxnSpLocks/>
          </p:cNvCxnSpPr>
          <p:nvPr/>
        </p:nvCxnSpPr>
        <p:spPr>
          <a:xfrm flipH="1">
            <a:off x="1453684" y="3844265"/>
            <a:ext cx="1" cy="1645682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avni poveznik sa strelicom 43">
            <a:extLst>
              <a:ext uri="{FF2B5EF4-FFF2-40B4-BE49-F238E27FC236}">
                <a16:creationId xmlns:a16="http://schemas.microsoft.com/office/drawing/2014/main" id="{188CCBFD-9503-498E-A7EC-62A4AB2C4B7A}"/>
              </a:ext>
            </a:extLst>
          </p:cNvPr>
          <p:cNvCxnSpPr>
            <a:cxnSpLocks/>
          </p:cNvCxnSpPr>
          <p:nvPr/>
        </p:nvCxnSpPr>
        <p:spPr>
          <a:xfrm>
            <a:off x="8209936" y="3798799"/>
            <a:ext cx="0" cy="486697"/>
          </a:xfrm>
          <a:prstGeom prst="straightConnector1">
            <a:avLst/>
          </a:prstGeom>
          <a:ln>
            <a:solidFill>
              <a:srgbClr val="D5A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ravokutnik: zaobljeni kutovi 45">
            <a:extLst>
              <a:ext uri="{FF2B5EF4-FFF2-40B4-BE49-F238E27FC236}">
                <a16:creationId xmlns:a16="http://schemas.microsoft.com/office/drawing/2014/main" id="{B0F653CE-24D3-46A3-B4FB-6A064143BCEB}"/>
              </a:ext>
            </a:extLst>
          </p:cNvPr>
          <p:cNvSpPr/>
          <p:nvPr/>
        </p:nvSpPr>
        <p:spPr>
          <a:xfrm>
            <a:off x="7593483" y="4292802"/>
            <a:ext cx="1250634" cy="614097"/>
          </a:xfrm>
          <a:prstGeom prst="roundRect">
            <a:avLst/>
          </a:prstGeom>
          <a:solidFill>
            <a:srgbClr val="D5A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Korisnički profil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7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3F2BF6-9108-412B-91C5-6AC1EBD0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>
                <a:solidFill>
                  <a:srgbClr val="D5AC2E"/>
                </a:solidFill>
              </a:rPr>
              <a:t>Low-fidelity</a:t>
            </a:r>
            <a:endParaRPr lang="en-US" dirty="0">
              <a:solidFill>
                <a:srgbClr val="D5AC2E"/>
              </a:solidFill>
            </a:endParaRPr>
          </a:p>
        </p:txBody>
      </p:sp>
      <p:pic>
        <p:nvPicPr>
          <p:cNvPr id="5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6E8E71EA-12D2-4599-A413-16D0EBCC7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05" y="123355"/>
            <a:ext cx="2962275" cy="1019175"/>
          </a:xfrm>
        </p:spPr>
      </p:pic>
      <p:pic>
        <p:nvPicPr>
          <p:cNvPr id="9" name="Slika 8" descr="Slika na kojoj se prikazuje tekst&#10;&#10;Opis je automatski generiran">
            <a:extLst>
              <a:ext uri="{FF2B5EF4-FFF2-40B4-BE49-F238E27FC236}">
                <a16:creationId xmlns:a16="http://schemas.microsoft.com/office/drawing/2014/main" id="{9FE3D07E-1387-46FF-B323-D5584EAE6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45" y="1488029"/>
            <a:ext cx="4096284" cy="5004846"/>
          </a:xfrm>
          <a:prstGeom prst="rect">
            <a:avLst/>
          </a:prstGeom>
        </p:spPr>
      </p:pic>
      <p:pic>
        <p:nvPicPr>
          <p:cNvPr id="11" name="Slika 10" descr="Slika na kojoj se prikazuje tekst&#10;&#10;Opis je automatski generiran">
            <a:extLst>
              <a:ext uri="{FF2B5EF4-FFF2-40B4-BE49-F238E27FC236}">
                <a16:creationId xmlns:a16="http://schemas.microsoft.com/office/drawing/2014/main" id="{D8DE8D21-E5B3-46B8-B94E-B7A6B865D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2" y="1488030"/>
            <a:ext cx="4096284" cy="50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1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3F2BF6-9108-412B-91C5-6AC1EBD0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>
                <a:solidFill>
                  <a:srgbClr val="D5AC2E"/>
                </a:solidFill>
              </a:rPr>
              <a:t>Low-fidelity</a:t>
            </a:r>
            <a:r>
              <a:rPr lang="hr-HR" dirty="0">
                <a:solidFill>
                  <a:srgbClr val="D5AC2E"/>
                </a:solidFill>
              </a:rPr>
              <a:t> </a:t>
            </a:r>
            <a:r>
              <a:rPr lang="hr-HR" dirty="0" err="1">
                <a:solidFill>
                  <a:srgbClr val="D5AC2E"/>
                </a:solidFill>
              </a:rPr>
              <a:t>mobile</a:t>
            </a:r>
            <a:endParaRPr lang="en-US" dirty="0">
              <a:solidFill>
                <a:srgbClr val="D5AC2E"/>
              </a:solidFill>
            </a:endParaRPr>
          </a:p>
        </p:txBody>
      </p:sp>
      <p:pic>
        <p:nvPicPr>
          <p:cNvPr id="5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6E8E71EA-12D2-4599-A413-16D0EBCC7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05" y="123355"/>
            <a:ext cx="2962275" cy="1019175"/>
          </a:xfrm>
        </p:spPr>
      </p:pic>
      <p:pic>
        <p:nvPicPr>
          <p:cNvPr id="4" name="Slika 3" descr="Slika na kojoj se prikazuje tekst&#10;&#10;Opis je automatski generiran">
            <a:extLst>
              <a:ext uri="{FF2B5EF4-FFF2-40B4-BE49-F238E27FC236}">
                <a16:creationId xmlns:a16="http://schemas.microsoft.com/office/drawing/2014/main" id="{ECEE937A-700D-4E95-B90F-5341EC0CD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8" y="1547432"/>
            <a:ext cx="3999822" cy="5004846"/>
          </a:xfrm>
          <a:prstGeom prst="rect">
            <a:avLst/>
          </a:prstGeom>
        </p:spPr>
      </p:pic>
      <p:pic>
        <p:nvPicPr>
          <p:cNvPr id="7" name="Slika 6" descr="Slika na kojoj se prikazuje tekst&#10;&#10;Opis je automatski generiran">
            <a:extLst>
              <a:ext uri="{FF2B5EF4-FFF2-40B4-BE49-F238E27FC236}">
                <a16:creationId xmlns:a16="http://schemas.microsoft.com/office/drawing/2014/main" id="{33513894-BCC1-4E22-B64B-FE73E71C6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36" y="1547432"/>
            <a:ext cx="4207086" cy="50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3F2BF6-9108-412B-91C5-6AC1EBD0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>
                <a:solidFill>
                  <a:srgbClr val="D5AC2E"/>
                </a:solidFill>
              </a:rPr>
              <a:t>High-fidelity</a:t>
            </a:r>
            <a:endParaRPr lang="en-US" dirty="0">
              <a:solidFill>
                <a:srgbClr val="D5AC2E"/>
              </a:solidFill>
            </a:endParaRPr>
          </a:p>
        </p:txBody>
      </p:sp>
      <p:pic>
        <p:nvPicPr>
          <p:cNvPr id="5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6E8E71EA-12D2-4599-A413-16D0EBCC7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05" y="123355"/>
            <a:ext cx="2962275" cy="1019175"/>
          </a:xfrm>
        </p:spPr>
      </p:pic>
      <p:pic>
        <p:nvPicPr>
          <p:cNvPr id="4" name="Slika 3" descr="Slika na kojoj se prikazuje tekst, zaslon, snimka zaslona, nekoliko&#10;&#10;Opis je automatski generiran">
            <a:extLst>
              <a:ext uri="{FF2B5EF4-FFF2-40B4-BE49-F238E27FC236}">
                <a16:creationId xmlns:a16="http://schemas.microsoft.com/office/drawing/2014/main" id="{D8D63BD6-2FA4-4C70-858B-9176F8EC1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87" y="1373040"/>
            <a:ext cx="2988535" cy="5214371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7E5A41C8-101B-4533-8B49-10B9DDF32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4300"/>
            <a:ext cx="3481738" cy="52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62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ECBF591-16EC-4248-9842-65512579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>
                <a:solidFill>
                  <a:srgbClr val="D5AC2E"/>
                </a:solidFill>
              </a:rPr>
              <a:t>High-fidelity</a:t>
            </a:r>
            <a:r>
              <a:rPr lang="hr-HR" dirty="0">
                <a:solidFill>
                  <a:srgbClr val="D5AC2E"/>
                </a:solidFill>
              </a:rPr>
              <a:t> </a:t>
            </a:r>
            <a:r>
              <a:rPr lang="hr-HR" dirty="0" err="1">
                <a:solidFill>
                  <a:srgbClr val="D5AC2E"/>
                </a:solidFill>
              </a:rPr>
              <a:t>mobile</a:t>
            </a:r>
            <a:endParaRPr lang="en-US" dirty="0"/>
          </a:p>
        </p:txBody>
      </p:sp>
      <p:pic>
        <p:nvPicPr>
          <p:cNvPr id="6" name="Rezervirano mjesto sadržaja 5" descr="Slika na kojoj se prikazuje tekst, monitor, snimka zaslona, nekoliko&#10;&#10;Opis je automatski generiran">
            <a:extLst>
              <a:ext uri="{FF2B5EF4-FFF2-40B4-BE49-F238E27FC236}">
                <a16:creationId xmlns:a16="http://schemas.microsoft.com/office/drawing/2014/main" id="{799C8B1E-AC97-4E85-9C5F-0AEAA54D7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54" y="696515"/>
            <a:ext cx="1722371" cy="5464969"/>
          </a:xfrm>
        </p:spPr>
      </p:pic>
      <p:pic>
        <p:nvPicPr>
          <p:cNvPr id="4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5D9F5188-5595-45E2-A6AB-2A3FE478C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05" y="123355"/>
            <a:ext cx="2962275" cy="1019175"/>
          </a:xfrm>
          <a:prstGeom prst="rect">
            <a:avLst/>
          </a:prstGeom>
        </p:spPr>
      </p:pic>
      <p:pic>
        <p:nvPicPr>
          <p:cNvPr id="8" name="Slika 7" descr="Slika na kojoj se prikazuje tekst&#10;&#10;Opis je automatski generiran">
            <a:extLst>
              <a:ext uri="{FF2B5EF4-FFF2-40B4-BE49-F238E27FC236}">
                <a16:creationId xmlns:a16="http://schemas.microsoft.com/office/drawing/2014/main" id="{0369C715-50A4-43E7-B091-AF24EE6B1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52" y="2108718"/>
            <a:ext cx="2175366" cy="38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1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ECBF591-16EC-4248-9842-65512579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D5AC2E"/>
                </a:solidFill>
              </a:rPr>
              <a:t>Implementacija</a:t>
            </a:r>
            <a:endParaRPr lang="en-US" dirty="0">
              <a:solidFill>
                <a:srgbClr val="D5AC2E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F9D244-560E-4A66-9FD4-DB555E1F3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hr-HR" sz="2000" dirty="0" err="1"/>
              <a:t>Gatsby</a:t>
            </a:r>
            <a:endParaRPr lang="hr-HR" sz="2000" dirty="0"/>
          </a:p>
          <a:p>
            <a:pPr>
              <a:lnSpc>
                <a:spcPct val="250000"/>
              </a:lnSpc>
            </a:pPr>
            <a:r>
              <a:rPr lang="hr-HR" sz="2000" dirty="0" err="1"/>
              <a:t>Firebase</a:t>
            </a:r>
            <a:r>
              <a:rPr lang="hr-HR" sz="2000" dirty="0"/>
              <a:t> Cloud </a:t>
            </a:r>
            <a:r>
              <a:rPr lang="hr-HR" sz="2000" dirty="0" err="1"/>
              <a:t>Firestore</a:t>
            </a:r>
            <a:endParaRPr lang="hr-HR" sz="2000" dirty="0"/>
          </a:p>
          <a:p>
            <a:pPr>
              <a:lnSpc>
                <a:spcPct val="250000"/>
              </a:lnSpc>
            </a:pPr>
            <a:r>
              <a:rPr lang="hr-HR" sz="2000" dirty="0"/>
              <a:t>Google Cloud </a:t>
            </a:r>
            <a:r>
              <a:rPr lang="hr-HR" sz="2000" dirty="0" err="1"/>
              <a:t>Storage</a:t>
            </a:r>
            <a:endParaRPr lang="hr-HR" sz="2000" dirty="0"/>
          </a:p>
          <a:p>
            <a:pPr>
              <a:lnSpc>
                <a:spcPct val="250000"/>
              </a:lnSpc>
            </a:pPr>
            <a:r>
              <a:rPr lang="hr-HR" sz="2000" dirty="0" err="1"/>
              <a:t>Firebase</a:t>
            </a:r>
            <a:r>
              <a:rPr lang="hr-HR" sz="2000" dirty="0"/>
              <a:t> </a:t>
            </a:r>
            <a:r>
              <a:rPr lang="hr-HR" sz="2000" dirty="0" err="1"/>
              <a:t>Authentication</a:t>
            </a:r>
            <a:endParaRPr lang="en-US" sz="2000" dirty="0"/>
          </a:p>
        </p:txBody>
      </p:sp>
      <p:pic>
        <p:nvPicPr>
          <p:cNvPr id="9" name="Rezervirano mjesto sadržaja 8" descr="Slika na kojoj se prikazuje napitak, sok, voćno piće&#10;&#10;Opis je automatski generiran">
            <a:extLst>
              <a:ext uri="{FF2B5EF4-FFF2-40B4-BE49-F238E27FC236}">
                <a16:creationId xmlns:a16="http://schemas.microsoft.com/office/drawing/2014/main" id="{77AAE42E-913C-444C-BF98-F35602278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" r="-1" b="487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4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5D9F5188-5595-45E2-A6AB-2A3FE478C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r="6776" b="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889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ECBF591-16EC-4248-9842-65512579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>
                <a:solidFill>
                  <a:srgbClr val="D5AC2E"/>
                </a:solidFill>
              </a:rPr>
              <a:t>Hickov</a:t>
            </a:r>
            <a:r>
              <a:rPr lang="hr-HR" dirty="0">
                <a:solidFill>
                  <a:srgbClr val="D5AC2E"/>
                </a:solidFill>
              </a:rPr>
              <a:t> zakon</a:t>
            </a:r>
            <a:endParaRPr lang="en-US" dirty="0">
              <a:solidFill>
                <a:srgbClr val="D5AC2E"/>
              </a:solidFill>
            </a:endParaRPr>
          </a:p>
        </p:txBody>
      </p:sp>
      <p:pic>
        <p:nvPicPr>
          <p:cNvPr id="13" name="Rezervirano mjesto sadržaja 12" descr="Slika na kojoj se prikazuje tekst&#10;&#10;Opis je automatski generiran">
            <a:extLst>
              <a:ext uri="{FF2B5EF4-FFF2-40B4-BE49-F238E27FC236}">
                <a16:creationId xmlns:a16="http://schemas.microsoft.com/office/drawing/2014/main" id="{B2571F69-9E6D-495F-826B-4FCC030BB8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3701256"/>
            <a:ext cx="3829050" cy="600075"/>
          </a:xfrm>
        </p:spPr>
      </p:pic>
      <p:pic>
        <p:nvPicPr>
          <p:cNvPr id="15" name="Rezervirano mjesto sadržaja 14">
            <a:extLst>
              <a:ext uri="{FF2B5EF4-FFF2-40B4-BE49-F238E27FC236}">
                <a16:creationId xmlns:a16="http://schemas.microsoft.com/office/drawing/2014/main" id="{B063A395-8F1D-4366-88C2-A4DA8C9AD2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271119"/>
            <a:ext cx="5181600" cy="1460349"/>
          </a:xfrm>
        </p:spPr>
      </p:pic>
      <p:pic>
        <p:nvPicPr>
          <p:cNvPr id="4" name="Rezervirano mjesto sadržaja 4" descr="Slika na kojoj se prikazuje tekst, isječak crteža&#10;&#10;Opis je automatski generiran">
            <a:extLst>
              <a:ext uri="{FF2B5EF4-FFF2-40B4-BE49-F238E27FC236}">
                <a16:creationId xmlns:a16="http://schemas.microsoft.com/office/drawing/2014/main" id="{5D9F5188-5595-45E2-A6AB-2A3FE478C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05" y="123355"/>
            <a:ext cx="29622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33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sustava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sustava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sustava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97</Words>
  <Application>Microsoft Office PowerPoint</Application>
  <PresentationFormat>Široki zaslon</PresentationFormat>
  <Paragraphs>44</Paragraphs>
  <Slides>15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Kinoteka -web aplikacija za gledanje filmova </vt:lpstr>
      <vt:lpstr>Plan projekta</vt:lpstr>
      <vt:lpstr>Sadržaj</vt:lpstr>
      <vt:lpstr>Low-fidelity</vt:lpstr>
      <vt:lpstr>Low-fidelity mobile</vt:lpstr>
      <vt:lpstr>High-fidelity</vt:lpstr>
      <vt:lpstr>High-fidelity mobile</vt:lpstr>
      <vt:lpstr>Implementacija</vt:lpstr>
      <vt:lpstr>Hickov zakon</vt:lpstr>
      <vt:lpstr>Hickov zakon</vt:lpstr>
      <vt:lpstr>Fittsov zakon</vt:lpstr>
      <vt:lpstr>Heuristike</vt:lpstr>
      <vt:lpstr>C.R.A.P. principi</vt:lpstr>
      <vt:lpstr>Demo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Kinoteka -web aplikacija za gledanje filmova </dc:title>
  <dc:creator>Marko Vujnović</dc:creator>
  <cp:lastModifiedBy>Marko Vujnović</cp:lastModifiedBy>
  <cp:revision>5</cp:revision>
  <dcterms:created xsi:type="dcterms:W3CDTF">2021-02-25T18:46:23Z</dcterms:created>
  <dcterms:modified xsi:type="dcterms:W3CDTF">2021-02-25T19:05:33Z</dcterms:modified>
</cp:coreProperties>
</file>